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88" r:id="rId2"/>
    <p:sldId id="291" r:id="rId3"/>
    <p:sldId id="273" r:id="rId4"/>
    <p:sldId id="272" r:id="rId5"/>
    <p:sldId id="256" r:id="rId6"/>
    <p:sldId id="274" r:id="rId7"/>
    <p:sldId id="286" r:id="rId8"/>
    <p:sldId id="275" r:id="rId9"/>
    <p:sldId id="276" r:id="rId10"/>
    <p:sldId id="277" r:id="rId11"/>
    <p:sldId id="281" r:id="rId12"/>
    <p:sldId id="290" r:id="rId13"/>
    <p:sldId id="279" r:id="rId14"/>
    <p:sldId id="280" r:id="rId15"/>
    <p:sldId id="257" r:id="rId16"/>
    <p:sldId id="278" r:id="rId17"/>
    <p:sldId id="258" r:id="rId18"/>
    <p:sldId id="259" r:id="rId19"/>
    <p:sldId id="268" r:id="rId20"/>
    <p:sldId id="271" r:id="rId21"/>
    <p:sldId id="282" r:id="rId22"/>
    <p:sldId id="283" r:id="rId23"/>
    <p:sldId id="284" r:id="rId24"/>
    <p:sldId id="285" r:id="rId25"/>
    <p:sldId id="287" r:id="rId26"/>
    <p:sldId id="289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4660"/>
  </p:normalViewPr>
  <p:slideViewPr>
    <p:cSldViewPr>
      <p:cViewPr varScale="1">
        <p:scale>
          <a:sx n="82" d="100"/>
          <a:sy n="82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35351-6C04-459E-9C5F-CBA3405B96E3}" type="datetimeFigureOut">
              <a:rPr lang="en-IN" smtClean="0"/>
              <a:t>14-11-2015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DBB2F-6E4E-452E-BE56-A18EE488C01F}" type="slidenum">
              <a:rPr lang="en-IN" smtClean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BB2F-6E4E-452E-BE56-A18EE488C01F}" type="slidenum">
              <a:rPr lang="en-IN" smtClean="0"/>
              <a:t>15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8231-89B7-48CA-AFA4-0AEC10A528B6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4771-1C69-4FC1-A120-9D5B396D1467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D9A4-F85E-4F01-80BD-C817379F5139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841E-E079-492C-B317-DD771DFDF478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0AA8-7DDA-43BA-BF19-C36ED171EA03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447581-FDB1-456D-8800-31FF5671AFE6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8CFB-2E6B-4B84-8E1C-4346ED3CD74D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B46E-ACAB-44DE-BA4F-5F2FE026E47D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9272-946B-48FD-A9B2-9BCB2F206470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1E01-93FF-4838-A963-D3D03CE93690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5C0870D-86E3-4A59-B9C9-F9762C9CE64C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72A4990-DBA5-4BAF-9FA1-742AC551F580}" type="datetime1">
              <a:rPr lang="en-IN" smtClean="0"/>
              <a:t>14-11-2015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01F02E-8F70-459D-A628-AC4AB1064E52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2664296"/>
          </a:xfrm>
        </p:spPr>
        <p:txBody>
          <a:bodyPr>
            <a:normAutofit/>
          </a:bodyPr>
          <a:lstStyle/>
          <a:p>
            <a:r>
              <a:rPr lang="en-US" sz="2000" b="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Professor Sanjay G. Dhande</a:t>
            </a:r>
          </a:p>
          <a:p>
            <a:endParaRPr lang="en-US" sz="2000" b="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000" b="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Former Director</a:t>
            </a:r>
          </a:p>
          <a:p>
            <a:r>
              <a:rPr lang="en-US" sz="2000" b="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IIT Kanpur</a:t>
            </a:r>
          </a:p>
          <a:p>
            <a:endParaRPr lang="en-US" sz="2000" b="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000" b="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November 20, 2015</a:t>
            </a:r>
            <a:endParaRPr lang="en-IN" sz="2000" b="0" cap="none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cs typeface="Microsoft Sans Serif" pitchFamily="34" charset="0"/>
              </a:rPr>
              <a:t>Challenges of High Volume, </a:t>
            </a:r>
            <a:br>
              <a:rPr lang="en-US" dirty="0" smtClean="0">
                <a:cs typeface="Microsoft Sans Serif" pitchFamily="34" charset="0"/>
              </a:rPr>
            </a:br>
            <a:r>
              <a:rPr lang="en-US" dirty="0" smtClean="0">
                <a:cs typeface="Microsoft Sans Serif" pitchFamily="34" charset="0"/>
              </a:rPr>
              <a:t>High Stress Tests in India</a:t>
            </a:r>
            <a:br>
              <a:rPr lang="en-US" dirty="0" smtClean="0">
                <a:cs typeface="Microsoft Sans Serif" pitchFamily="34" charset="0"/>
              </a:rPr>
            </a:br>
            <a:endParaRPr lang="en-IN" dirty="0">
              <a:cs typeface="Microsoft Sans Serif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</a:t>
            </a:fld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things boys and girls do in an examination…</a:t>
            </a:r>
            <a:endParaRPr lang="en-IN" dirty="0"/>
          </a:p>
        </p:txBody>
      </p:sp>
      <p:pic>
        <p:nvPicPr>
          <p:cNvPr id="29698" name="Picture 2" descr="Girls vs Boys in &lt;b&gt;exam&lt;/b&gt; &lt;b&gt;hall&lt;/b&gt;. Funny comparison. | &lt;b&gt;India&lt;/b&gt; Funny Pic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964799" cy="486504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10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eye sight wanders for answers…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6626" name="Picture 2" descr="Download] &lt;b&gt;Indian&lt;/b&gt; Student Life In &lt;b&gt;Exam&lt;/b&gt; &lt;b&gt;Hall&lt;/b&gt; Funny From Shubha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572000" cy="342900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11</a:t>
            </a:fld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the answer is…..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5538" name="Picture 2" descr="Very Funny Wallpapers About &lt;b&gt;Exam&lt;/b&gt; &lt;b&gt;Hall&lt;/b&gt; 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770528" cy="381642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12</a:t>
            </a:fld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May be the correct answer is in the chits and support pages….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 descr="Mass cheating in exam hall in India | World Amazing Stu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2492896"/>
            <a:ext cx="4902539" cy="273630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13</a:t>
            </a:fld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legs are indeed the arch pillars of….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Cheating requires the body language as well…</a:t>
            </a:r>
            <a:endParaRPr lang="en-IN" dirty="0"/>
          </a:p>
        </p:txBody>
      </p:sp>
      <p:pic>
        <p:nvPicPr>
          <p:cNvPr id="28674" name="Picture 2" descr="To pass medical entrance test, cheaters paid Rs 40 lacs 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4499258" cy="302433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14</a:t>
            </a:fld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is the picture that tells you all….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indiacheatingap408013340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5905500" cy="33337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15</a:t>
            </a:fld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this one as well…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friend in need is a friend indeed</a:t>
            </a:r>
            <a:endParaRPr lang="en-IN" dirty="0"/>
          </a:p>
        </p:txBody>
      </p:sp>
      <p:pic>
        <p:nvPicPr>
          <p:cNvPr id="11266" name="Picture 2" descr="OMG: Indian students caught desperately cheating in an exam hall (S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4902539" cy="273630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16</a:t>
            </a:fld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valuable ground support for the operation…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Cheating in Sahar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84752" cy="381642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17</a:t>
            </a:fld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is what parents do …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One father, desperate to get his daughter to sit her exams, lashed her to his motorbike to make sure she got to schoo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845324" cy="32823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18</a:t>
            </a:fld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is how one ends up after…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happens when…</a:t>
            </a:r>
            <a:endParaRPr lang="en-IN" dirty="0"/>
          </a:p>
        </p:txBody>
      </p:sp>
      <p:pic>
        <p:nvPicPr>
          <p:cNvPr id="27650" name="Picture 2" descr="... you ask for Bit from Friend in &lt;b&gt;exam&lt;/b&gt; &lt;b&gt;hall&lt;/b&gt; - &lt;b&gt;Indian&lt;/b&gt; Student Parent Me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5672599" cy="309634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19</a:t>
            </a:fld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Size is a challenge, Quality is a challenge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Approximately 100 million tests per year are conducted by the university system in India</a:t>
            </a:r>
          </a:p>
          <a:p>
            <a:r>
              <a:rPr lang="en-US" dirty="0" smtClean="0"/>
              <a:t>Approximately 10 million entrance tests per year are conducted in India</a:t>
            </a:r>
          </a:p>
          <a:p>
            <a:r>
              <a:rPr lang="en-US" dirty="0" smtClean="0"/>
              <a:t>The quality of academic as well as the operation are an issue</a:t>
            </a:r>
          </a:p>
          <a:p>
            <a:r>
              <a:rPr lang="en-US" dirty="0" smtClean="0"/>
              <a:t>The stress induced in the society is coming to a breaking point</a:t>
            </a:r>
          </a:p>
          <a:p>
            <a:r>
              <a:rPr lang="en-US" dirty="0" smtClean="0"/>
              <a:t>The society has to address this situation – the way ahead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</a:t>
            </a:fld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7920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Future when you do not pass an exam..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22" name="Picture 2" descr="Four things boys do in the &lt;b&gt;Examination&lt;/b&gt; &lt;b&gt;Hall&lt;/b&gt; &lt;b&gt;Exam&lt;/b&gt; Tension Wishs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688632" cy="378880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20</a:t>
            </a:fld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true grit spirit of exam….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4" descr="Mother in &lt;b&gt;Exam&lt;/b&gt; &lt;b&gt;Hall&lt;/b&gt; with Baby &lt;b&gt;India&lt;/b&gt; Inspirational Motivational : &lt;b&gt;India&lt;/b&gt; ..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0422" y="1527175"/>
            <a:ext cx="4846643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21</a:t>
            </a:fld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writing brigade marches on…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4034" name="Picture 2" descr="... &lt;b&gt;exams&lt;/b&gt;: Strategies for last-minute preparations : North, News - &lt;b&gt;India&lt;/b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4144460" cy="266429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22</a:t>
            </a:fld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under control, so it seems…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6082" name="Picture 2" descr="&lt;b&gt;Examination&lt;/b&gt; &lt;b&gt;Hall&lt;/b&gt; &lt;b&gt;In India&lt;/b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89118"/>
            <a:ext cx="4512501" cy="443924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23</a:t>
            </a:fld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says there is gender inequality?...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7106" name="Picture 2" descr="intermediate &lt;b&gt;examination&lt;/b&gt; of bihar school &lt;b&gt;examination&lt;/b&gt; board began a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816192" cy="403244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24</a:t>
            </a:fld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While the exam is in progress…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9154" name="Picture 2" descr="Similar Humourous Pics and Vide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6953250" cy="274320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25</a:t>
            </a:fld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Great Cards…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02" name="Picture 2" descr="Call letters for Online &lt;b&gt;Examination&lt;/b&gt; for the Post of Assistants in RB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3810000" cy="381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26</a:t>
            </a:fld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Three Elements of Education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</a:p>
          <a:p>
            <a:r>
              <a:rPr lang="en-US" dirty="0" smtClean="0"/>
              <a:t>Learning</a:t>
            </a:r>
          </a:p>
          <a:p>
            <a:r>
              <a:rPr lang="en-US" dirty="0" smtClean="0"/>
              <a:t>Testing</a:t>
            </a:r>
          </a:p>
          <a:p>
            <a:endParaRPr lang="en-US" dirty="0" smtClean="0"/>
          </a:p>
          <a:p>
            <a:r>
              <a:rPr lang="en-US" dirty="0" smtClean="0"/>
              <a:t>Teaching – MOOCs, LMSs, </a:t>
            </a:r>
          </a:p>
          <a:p>
            <a:r>
              <a:rPr lang="en-US" dirty="0" smtClean="0"/>
              <a:t>Learning – Open Courseware</a:t>
            </a:r>
          </a:p>
          <a:p>
            <a:r>
              <a:rPr lang="en-US" dirty="0" smtClean="0"/>
              <a:t>Testing - ?</a:t>
            </a:r>
          </a:p>
          <a:p>
            <a:endParaRPr lang="en-US" dirty="0" smtClean="0"/>
          </a:p>
          <a:p>
            <a:r>
              <a:rPr lang="en-US" dirty="0" smtClean="0"/>
              <a:t>Design, conduct and grade successfully.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Examples of Poor Show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AIPMT judgment of Honorable Supreme Court</a:t>
            </a:r>
          </a:p>
          <a:p>
            <a:r>
              <a:rPr lang="en-US" dirty="0" err="1" smtClean="0"/>
              <a:t>Vyapam</a:t>
            </a:r>
            <a:r>
              <a:rPr lang="en-US" dirty="0" smtClean="0"/>
              <a:t> scandal – high premium on admissions</a:t>
            </a:r>
          </a:p>
          <a:p>
            <a:r>
              <a:rPr lang="en-US" dirty="0" smtClean="0"/>
              <a:t>Leakage of question paper</a:t>
            </a:r>
          </a:p>
          <a:p>
            <a:r>
              <a:rPr lang="en-US" dirty="0" smtClean="0"/>
              <a:t>Mistakes in questions – academic</a:t>
            </a:r>
          </a:p>
          <a:p>
            <a:r>
              <a:rPr lang="en-US" dirty="0" smtClean="0"/>
              <a:t>Mistakes in questions – typographical</a:t>
            </a:r>
          </a:p>
          <a:p>
            <a:r>
              <a:rPr lang="en-US" dirty="0" smtClean="0"/>
              <a:t>Mistakes in questions – translational</a:t>
            </a:r>
          </a:p>
          <a:p>
            <a:r>
              <a:rPr lang="en-US" dirty="0" smtClean="0"/>
              <a:t>Court cases challenging grading</a:t>
            </a:r>
          </a:p>
          <a:p>
            <a:r>
              <a:rPr lang="en-US" dirty="0" smtClean="0"/>
              <a:t>Re-evaluation procedure and need</a:t>
            </a:r>
          </a:p>
          <a:p>
            <a:r>
              <a:rPr lang="en-US" dirty="0" smtClean="0"/>
              <a:t>Impersonation and proxy answering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World Scenario of Testing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29</a:t>
            </a:fld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Asian countries suffer from high stress tests</a:t>
            </a:r>
          </a:p>
          <a:p>
            <a:r>
              <a:rPr lang="en-US" dirty="0" smtClean="0"/>
              <a:t>Volumes are high particularly in China and India</a:t>
            </a:r>
          </a:p>
          <a:p>
            <a:r>
              <a:rPr lang="en-US" dirty="0" smtClean="0"/>
              <a:t>Educational Testing Services – ETS is the grand old lady of testing world</a:t>
            </a:r>
          </a:p>
          <a:p>
            <a:r>
              <a:rPr lang="en-US" dirty="0" smtClean="0"/>
              <a:t>About 200 top companies around the world</a:t>
            </a:r>
          </a:p>
          <a:p>
            <a:r>
              <a:rPr lang="en-US" dirty="0" smtClean="0"/>
              <a:t>About top 10 educational institutions in testing</a:t>
            </a:r>
          </a:p>
          <a:p>
            <a:r>
              <a:rPr lang="en-US" dirty="0" smtClean="0"/>
              <a:t>Science, art and technology of testing needs to evolve in India</a:t>
            </a:r>
          </a:p>
          <a:p>
            <a:r>
              <a:rPr lang="en-US" dirty="0" smtClean="0"/>
              <a:t>About 10 companies in India serving the world of testing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Examples of High Volume High Stress Tests in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India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Board Examination at Grade X</a:t>
            </a:r>
          </a:p>
          <a:p>
            <a:r>
              <a:rPr lang="en-US" dirty="0" smtClean="0"/>
              <a:t>School Board Examination at Grade XII</a:t>
            </a:r>
          </a:p>
          <a:p>
            <a:r>
              <a:rPr lang="en-US" dirty="0" smtClean="0"/>
              <a:t>Entrance Examinations for Professional Courses – Indian </a:t>
            </a:r>
          </a:p>
          <a:p>
            <a:r>
              <a:rPr lang="en-US" dirty="0" smtClean="0"/>
              <a:t>Entrance Examinations – International</a:t>
            </a:r>
          </a:p>
          <a:p>
            <a:r>
              <a:rPr lang="en-US" dirty="0" smtClean="0"/>
              <a:t>Post-graduate level examinations </a:t>
            </a:r>
          </a:p>
          <a:p>
            <a:r>
              <a:rPr lang="en-US" dirty="0" smtClean="0"/>
              <a:t>Examinations for interview selection</a:t>
            </a:r>
          </a:p>
          <a:p>
            <a:r>
              <a:rPr lang="en-US" dirty="0" smtClean="0"/>
              <a:t>Certification examination for skills</a:t>
            </a:r>
          </a:p>
          <a:p>
            <a:r>
              <a:rPr lang="en-US" dirty="0" smtClean="0"/>
              <a:t>University examinations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</a:t>
            </a:fld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Academic Dimensions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30</a:t>
            </a:fld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91680" y="1527048"/>
            <a:ext cx="7113992" cy="4572000"/>
          </a:xfrm>
        </p:spPr>
        <p:txBody>
          <a:bodyPr/>
          <a:lstStyle/>
          <a:p>
            <a:r>
              <a:rPr lang="en-US" dirty="0" smtClean="0"/>
              <a:t>Role of subject matter experts</a:t>
            </a:r>
          </a:p>
          <a:p>
            <a:r>
              <a:rPr lang="en-US" dirty="0" smtClean="0"/>
              <a:t>Role of test designers</a:t>
            </a:r>
          </a:p>
          <a:p>
            <a:r>
              <a:rPr lang="en-US" dirty="0" smtClean="0"/>
              <a:t>Evaluation of a test item before the test</a:t>
            </a:r>
          </a:p>
          <a:p>
            <a:r>
              <a:rPr lang="en-US" dirty="0" smtClean="0"/>
              <a:t>Evaluation of a test item after the test</a:t>
            </a:r>
          </a:p>
          <a:p>
            <a:r>
              <a:rPr lang="en-US" dirty="0" smtClean="0"/>
              <a:t>Multiple choice test</a:t>
            </a:r>
          </a:p>
          <a:p>
            <a:r>
              <a:rPr lang="en-US" dirty="0" smtClean="0"/>
              <a:t>Descriptive test</a:t>
            </a:r>
          </a:p>
          <a:p>
            <a:r>
              <a:rPr lang="en-US" dirty="0" smtClean="0"/>
              <a:t>Other methods of testing – KBC</a:t>
            </a:r>
          </a:p>
          <a:p>
            <a:r>
              <a:rPr lang="en-US" dirty="0" smtClean="0"/>
              <a:t>Tough questions</a:t>
            </a:r>
          </a:p>
          <a:p>
            <a:r>
              <a:rPr lang="en-US" dirty="0" smtClean="0"/>
              <a:t>Trick questions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Operational Dimensions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31</a:t>
            </a:fld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Quality of examination hall / test centers</a:t>
            </a:r>
          </a:p>
          <a:p>
            <a:pPr lvl="1"/>
            <a:r>
              <a:rPr lang="en-US" dirty="0" smtClean="0"/>
              <a:t>Electric supply, Security, Medical facilities, Disturbances</a:t>
            </a:r>
          </a:p>
          <a:p>
            <a:r>
              <a:rPr lang="en-US" dirty="0" smtClean="0"/>
              <a:t>Printing of test papers, answer sheets (blanks)</a:t>
            </a:r>
          </a:p>
          <a:p>
            <a:r>
              <a:rPr lang="en-US" dirty="0" smtClean="0"/>
              <a:t>Printing of support documents – admit cards, lists</a:t>
            </a:r>
          </a:p>
          <a:p>
            <a:r>
              <a:rPr lang="en-US" dirty="0" smtClean="0"/>
              <a:t>Appointment of invigilators, supervisors, center chiefs</a:t>
            </a:r>
          </a:p>
          <a:p>
            <a:r>
              <a:rPr lang="en-US" dirty="0" smtClean="0"/>
              <a:t>Distribution of material at test centers</a:t>
            </a:r>
          </a:p>
          <a:p>
            <a:r>
              <a:rPr lang="en-US" dirty="0" smtClean="0"/>
              <a:t>Transportation and scanning of answer scripts</a:t>
            </a:r>
          </a:p>
          <a:p>
            <a:r>
              <a:rPr lang="en-US" dirty="0" smtClean="0"/>
              <a:t>Coding, grading and processing of results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Administrative Aspects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32</a:t>
            </a:fld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Management of Subject Matter Experts (SMEs)</a:t>
            </a:r>
          </a:p>
          <a:p>
            <a:r>
              <a:rPr lang="en-US" dirty="0" smtClean="0"/>
              <a:t>Management of Test Design Experts (TDEs)</a:t>
            </a:r>
          </a:p>
          <a:p>
            <a:r>
              <a:rPr lang="en-US" dirty="0" smtClean="0"/>
              <a:t>Management of Registration process</a:t>
            </a:r>
          </a:p>
          <a:p>
            <a:r>
              <a:rPr lang="en-US" dirty="0" smtClean="0"/>
              <a:t>Contractual arrangement of test centers</a:t>
            </a:r>
          </a:p>
          <a:p>
            <a:r>
              <a:rPr lang="en-US" dirty="0" smtClean="0"/>
              <a:t>Media coordination, Web site coordination</a:t>
            </a:r>
          </a:p>
          <a:p>
            <a:r>
              <a:rPr lang="en-US" dirty="0" smtClean="0"/>
              <a:t>Test advisory body, Test management body</a:t>
            </a:r>
          </a:p>
          <a:p>
            <a:r>
              <a:rPr lang="en-US" dirty="0" smtClean="0"/>
              <a:t>Core staff of administration – integrity</a:t>
            </a:r>
          </a:p>
          <a:p>
            <a:r>
              <a:rPr lang="en-US" dirty="0" smtClean="0"/>
              <a:t>Safety audit of the processes</a:t>
            </a:r>
          </a:p>
          <a:p>
            <a:r>
              <a:rPr lang="en-US" dirty="0" smtClean="0"/>
              <a:t>Management of student grievances, court cases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Stress Dimension of a Test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33</a:t>
            </a:fld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Psychological stress for students</a:t>
            </a:r>
          </a:p>
          <a:p>
            <a:r>
              <a:rPr lang="en-US" dirty="0" smtClean="0"/>
              <a:t>Health / Anxiety related physiological issues</a:t>
            </a:r>
          </a:p>
          <a:p>
            <a:r>
              <a:rPr lang="en-US" dirty="0" smtClean="0"/>
              <a:t>Understanding success / failure at philosophical level</a:t>
            </a:r>
          </a:p>
          <a:p>
            <a:r>
              <a:rPr lang="en-US" dirty="0" smtClean="0"/>
              <a:t>Counseling regarding food diet, exercises, concentration, recreation</a:t>
            </a:r>
          </a:p>
          <a:p>
            <a:r>
              <a:rPr lang="en-US" dirty="0" smtClean="0"/>
              <a:t>Counseling regarding career planning and dynamic model of career path planning</a:t>
            </a:r>
          </a:p>
          <a:p>
            <a:r>
              <a:rPr lang="en-US" dirty="0" smtClean="0"/>
              <a:t>Counseling of parents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Feedback Aspects of a Test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34</a:t>
            </a:fld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Interactive testing – music, skills like archery, shooting</a:t>
            </a:r>
          </a:p>
          <a:p>
            <a:r>
              <a:rPr lang="en-US" dirty="0" smtClean="0"/>
              <a:t>Examination test – questions (items)</a:t>
            </a:r>
          </a:p>
          <a:p>
            <a:r>
              <a:rPr lang="en-US" dirty="0" smtClean="0"/>
              <a:t>Multiple choice, Descriptive answers</a:t>
            </a:r>
          </a:p>
          <a:p>
            <a:r>
              <a:rPr lang="en-US" dirty="0" smtClean="0"/>
              <a:t>Feedback aspect versus Guillotine </a:t>
            </a:r>
          </a:p>
          <a:p>
            <a:r>
              <a:rPr lang="en-US" dirty="0" smtClean="0"/>
              <a:t>Test analysis should give strengths and weaknesses</a:t>
            </a:r>
          </a:p>
          <a:p>
            <a:r>
              <a:rPr lang="en-US" dirty="0" smtClean="0"/>
              <a:t>Test analysis should give the way forward for students</a:t>
            </a:r>
          </a:p>
          <a:p>
            <a:r>
              <a:rPr lang="en-US" dirty="0" smtClean="0"/>
              <a:t>Mock tests should reduce the fear of tests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Technology Dimensions of a Test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35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Pre-lecture, In-lecture, Post-lecture engagements</a:t>
            </a:r>
          </a:p>
          <a:p>
            <a:r>
              <a:rPr lang="en-US" dirty="0" smtClean="0"/>
              <a:t>Open Courseware, </a:t>
            </a:r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Udacity</a:t>
            </a:r>
            <a:r>
              <a:rPr lang="en-US" dirty="0" smtClean="0"/>
              <a:t> </a:t>
            </a:r>
            <a:r>
              <a:rPr lang="en-US" dirty="0" smtClean="0"/>
              <a:t>etc</a:t>
            </a:r>
          </a:p>
          <a:p>
            <a:r>
              <a:rPr lang="en-US" dirty="0" smtClean="0"/>
              <a:t>Learning Management Systems like </a:t>
            </a:r>
            <a:r>
              <a:rPr lang="en-US" dirty="0" err="1" smtClean="0"/>
              <a:t>WebCT</a:t>
            </a:r>
            <a:r>
              <a:rPr lang="en-US" dirty="0" smtClean="0"/>
              <a:t>, MOODLE</a:t>
            </a:r>
          </a:p>
          <a:p>
            <a:r>
              <a:rPr lang="en-US" dirty="0" smtClean="0"/>
              <a:t>Course App with lectures, tutorials, </a:t>
            </a:r>
            <a:r>
              <a:rPr lang="en-US" dirty="0" err="1" smtClean="0"/>
              <a:t>homeworks</a:t>
            </a:r>
            <a:r>
              <a:rPr lang="en-US" dirty="0" smtClean="0"/>
              <a:t>, tests and feedbacks</a:t>
            </a:r>
          </a:p>
          <a:p>
            <a:r>
              <a:rPr lang="en-US" dirty="0" err="1" smtClean="0"/>
              <a:t>Pareira</a:t>
            </a:r>
            <a:r>
              <a:rPr lang="en-US" dirty="0" smtClean="0"/>
              <a:t> technology for lectures and questions</a:t>
            </a:r>
          </a:p>
          <a:p>
            <a:r>
              <a:rPr lang="en-US" dirty="0" smtClean="0"/>
              <a:t>Biometric for attendance</a:t>
            </a:r>
          </a:p>
          <a:p>
            <a:r>
              <a:rPr lang="en-US" dirty="0" smtClean="0"/>
              <a:t>Feedback to students, teachers, parents, administrators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Economic Aspects of a Test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36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University exams provide additional income to faculty members for setting the test and grading the test</a:t>
            </a:r>
          </a:p>
          <a:p>
            <a:r>
              <a:rPr lang="en-US" dirty="0" smtClean="0"/>
              <a:t>Entrance examinations is a revenue earner for some institutions</a:t>
            </a:r>
          </a:p>
          <a:p>
            <a:r>
              <a:rPr lang="en-US" dirty="0" smtClean="0"/>
              <a:t>Examination fees are going up and students have to appear for several tests, cost of tests is a matter of concern</a:t>
            </a:r>
          </a:p>
          <a:p>
            <a:r>
              <a:rPr lang="en-US" dirty="0" smtClean="0"/>
              <a:t>Technology for reducing the cost is not used or used in a very minor way</a:t>
            </a:r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Coaching Culture in India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37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Preparations for all high volume, high stress tests require preparations beyond home work and schools / colleges</a:t>
            </a:r>
          </a:p>
          <a:p>
            <a:r>
              <a:rPr lang="en-US" dirty="0" smtClean="0"/>
              <a:t>Gray market of education – coaching – is a reality in India</a:t>
            </a:r>
          </a:p>
          <a:p>
            <a:r>
              <a:rPr lang="en-US" dirty="0" smtClean="0"/>
              <a:t>Kota, Hyderabad and many towns have become coaching hubs</a:t>
            </a:r>
          </a:p>
          <a:p>
            <a:r>
              <a:rPr lang="en-US" dirty="0" smtClean="0"/>
              <a:t>Even for regular courses of a university, the coaching culture flourishes so as to get good grades at the university</a:t>
            </a:r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Action Plan Suggested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38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the method of equating and hold a test on several days in a year</a:t>
            </a:r>
          </a:p>
          <a:p>
            <a:r>
              <a:rPr lang="en-US" dirty="0" smtClean="0"/>
              <a:t>Use the modern technology of development of a test using SMEs and TDEs</a:t>
            </a:r>
          </a:p>
          <a:p>
            <a:r>
              <a:rPr lang="en-US" dirty="0" smtClean="0"/>
              <a:t>Use the techniques of </a:t>
            </a:r>
            <a:r>
              <a:rPr lang="en-US" dirty="0" err="1" smtClean="0"/>
              <a:t>Psychometry</a:t>
            </a:r>
            <a:r>
              <a:rPr lang="en-US" dirty="0" smtClean="0"/>
              <a:t> for evaluation of a test / item</a:t>
            </a:r>
          </a:p>
          <a:p>
            <a:r>
              <a:rPr lang="en-US" dirty="0" smtClean="0"/>
              <a:t>Train the faculty members so that the culture of quality testing spreads in Indian academia</a:t>
            </a:r>
          </a:p>
          <a:p>
            <a:r>
              <a:rPr lang="en-US" dirty="0" smtClean="0"/>
              <a:t>Quality testing should use the technology for assessment – any APP?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Long Term Planning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39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Testing should provide a positive feedback to students</a:t>
            </a:r>
          </a:p>
          <a:p>
            <a:r>
              <a:rPr lang="en-US" dirty="0" smtClean="0"/>
              <a:t>Students should be able to take a test as and when they feel they are ready</a:t>
            </a:r>
          </a:p>
          <a:p>
            <a:r>
              <a:rPr lang="en-US" dirty="0" smtClean="0"/>
              <a:t>Teaching and testing should go hand in hand</a:t>
            </a:r>
          </a:p>
          <a:p>
            <a:r>
              <a:rPr lang="en-US" dirty="0" smtClean="0"/>
              <a:t>Technology based testing is the way forward for a large student population and limited resources</a:t>
            </a:r>
          </a:p>
          <a:p>
            <a:r>
              <a:rPr lang="en-US" dirty="0" smtClean="0"/>
              <a:t>Create a cadre of quality testing professionals</a:t>
            </a:r>
          </a:p>
          <a:p>
            <a:r>
              <a:rPr lang="en-US" dirty="0" smtClean="0"/>
              <a:t>Involve the testing companies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 Dimensions of a Test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smtClean="0"/>
              <a:t>Academic Dimension of a Test</a:t>
            </a:r>
          </a:p>
          <a:p>
            <a:r>
              <a:rPr lang="en-US" dirty="0" smtClean="0"/>
              <a:t>Operational Dimension of a Test</a:t>
            </a:r>
          </a:p>
          <a:p>
            <a:r>
              <a:rPr lang="en-US" dirty="0" smtClean="0"/>
              <a:t>Administrative Dimension of a Test</a:t>
            </a:r>
          </a:p>
          <a:p>
            <a:r>
              <a:rPr lang="en-US" dirty="0" smtClean="0"/>
              <a:t>Stress Dimension of a Test</a:t>
            </a:r>
          </a:p>
          <a:p>
            <a:r>
              <a:rPr lang="en-US" dirty="0" smtClean="0"/>
              <a:t>Feedback Dimension of a Test</a:t>
            </a:r>
          </a:p>
          <a:p>
            <a:r>
              <a:rPr lang="en-US" dirty="0" smtClean="0"/>
              <a:t>Technology Dimension of a Test</a:t>
            </a:r>
          </a:p>
          <a:p>
            <a:r>
              <a:rPr lang="en-US" dirty="0" smtClean="0"/>
              <a:t>Economic Dimension of a Test</a:t>
            </a:r>
          </a:p>
          <a:p>
            <a:r>
              <a:rPr lang="en-US" dirty="0" smtClean="0"/>
              <a:t>Coaching Dimension of a Test</a:t>
            </a: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4</a:t>
            </a:fld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40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Future of testing is VERY BIG in a country like India</a:t>
            </a:r>
          </a:p>
          <a:p>
            <a:r>
              <a:rPr lang="en-US" dirty="0" smtClean="0"/>
              <a:t>However, this potential can be harnessed only if the transformation of testing from an old system to a modern technology based system is ushered in a quick time</a:t>
            </a:r>
          </a:p>
          <a:p>
            <a:r>
              <a:rPr lang="en-US" dirty="0" smtClean="0"/>
              <a:t>Rather than setting up a central testing agency, it is desirable to create a distributed infrastructure of testing throughout the country</a:t>
            </a:r>
          </a:p>
          <a:p>
            <a:r>
              <a:rPr lang="en-US" dirty="0" smtClean="0"/>
              <a:t>University, School Boards and Testing Companies should create an alliance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studies, the studies, the studies…</a:t>
            </a:r>
            <a:endParaRPr lang="en-IN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http://realiteen.onslow.org/realiteen/wp-content/uploads/2014/01/study-300x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852936"/>
            <a:ext cx="4588117" cy="288032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5</a:t>
            </a:fld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beginning of the examination….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602" name="Picture 2" descr="Imperial College London fiasco as students sitting exam find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724636" cy="381642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6</a:t>
            </a:fld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 for some, it is a surprise!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8130" name="Picture 2" descr="That moment in &lt;b&gt;Exam&lt;/b&gt; &lt;b&gt;Hall&lt;/b&gt; - &lt;b&gt;Indian&lt;/b&gt; Student Parent Me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370086" cy="316835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7</a:t>
            </a:fld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intensive analysis after the exam…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 descr="National exams in 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143750" cy="40195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8</a:t>
            </a:fld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the joy of graduation!!!!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0" name="Picture 2" descr="Coaching Indi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191250" cy="27051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F02E-8F70-459D-A628-AC4AB1064E52}" type="slidenum">
              <a:rPr lang="en-IN" smtClean="0"/>
              <a:t>9</a:t>
            </a:fld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1739</TotalTime>
  <Words>1198</Words>
  <Application>Microsoft Office PowerPoint</Application>
  <PresentationFormat>On-screen Show (4:3)</PresentationFormat>
  <Paragraphs>205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Civic</vt:lpstr>
      <vt:lpstr>  Challenges of High Volume,  High Stress Tests in India </vt:lpstr>
      <vt:lpstr>Size is a challenge, Quality is a challenge</vt:lpstr>
      <vt:lpstr>Examples of High Volume High Stress Tests in India</vt:lpstr>
      <vt:lpstr>Different Dimensions of a Test</vt:lpstr>
      <vt:lpstr>The studies, the studies, the studies…</vt:lpstr>
      <vt:lpstr>The beginning of the examination….</vt:lpstr>
      <vt:lpstr>But for some, it is a surprise!</vt:lpstr>
      <vt:lpstr>The intensive analysis after the exam…</vt:lpstr>
      <vt:lpstr>And the joy of graduation!!!!</vt:lpstr>
      <vt:lpstr>The things boys and girls do in an examination…</vt:lpstr>
      <vt:lpstr>The eye sight wanders for answers…</vt:lpstr>
      <vt:lpstr>And the answer is…..</vt:lpstr>
      <vt:lpstr>May be the correct answer is in the chits and support pages….</vt:lpstr>
      <vt:lpstr>The legs are indeed the arch pillars of….</vt:lpstr>
      <vt:lpstr>This is the picture that tells you all….</vt:lpstr>
      <vt:lpstr>And this one as well…</vt:lpstr>
      <vt:lpstr>The valuable ground support for the operation…</vt:lpstr>
      <vt:lpstr>This is what parents do …</vt:lpstr>
      <vt:lpstr>This is how one ends up after…</vt:lpstr>
      <vt:lpstr>Future when you do not pass an exam..</vt:lpstr>
      <vt:lpstr>The true grit spirit of exam….</vt:lpstr>
      <vt:lpstr>The writing brigade marches on…</vt:lpstr>
      <vt:lpstr>All under control, so it seems…</vt:lpstr>
      <vt:lpstr>Who says there is gender inequality?...</vt:lpstr>
      <vt:lpstr>While the exam is in progress…</vt:lpstr>
      <vt:lpstr>The Great Cards…</vt:lpstr>
      <vt:lpstr>Three Elements of Education</vt:lpstr>
      <vt:lpstr>Examples of Poor Show</vt:lpstr>
      <vt:lpstr>World Scenario of Testing</vt:lpstr>
      <vt:lpstr>Academic Dimensions</vt:lpstr>
      <vt:lpstr>Operational Dimensions</vt:lpstr>
      <vt:lpstr>Administrative Aspects</vt:lpstr>
      <vt:lpstr>Stress Dimension of a Test</vt:lpstr>
      <vt:lpstr>Feedback Aspects of a Test</vt:lpstr>
      <vt:lpstr>Technology Dimensions of a Test</vt:lpstr>
      <vt:lpstr>Economic Aspects of a Test</vt:lpstr>
      <vt:lpstr>Coaching Culture in India</vt:lpstr>
      <vt:lpstr>Action Plan Suggested</vt:lpstr>
      <vt:lpstr>Long Term Planning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Sanjay</dc:creator>
  <cp:lastModifiedBy>Sanjay</cp:lastModifiedBy>
  <cp:revision>10</cp:revision>
  <dcterms:created xsi:type="dcterms:W3CDTF">2015-11-14T10:18:53Z</dcterms:created>
  <dcterms:modified xsi:type="dcterms:W3CDTF">2015-11-15T15:18:32Z</dcterms:modified>
</cp:coreProperties>
</file>